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02" r:id="rId2"/>
    <p:sldId id="278" r:id="rId3"/>
    <p:sldId id="301" r:id="rId4"/>
    <p:sldId id="303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8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B29301-104D-48DB-9A4F-30A2DC0C338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E9EB39B-CF1F-476B-9AB3-B185D6BEEBDB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zh-CN" altLang="zh-CN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咨询新单位党组织介绍信抬头和</a:t>
          </a:r>
          <a:r>
            <a:rPr lang="zh-CN" altLang="en-US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接收党支部名称；</a:t>
          </a:r>
          <a:endParaRPr lang="en-US" altLang="zh-CN" b="1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  <a:p>
          <a:pPr algn="l"/>
          <a:r>
            <a:rPr lang="zh-CN" altLang="zh-CN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如果单位无党组织可以转到居住地街道，村委会，人才中心等党组织</a:t>
          </a:r>
          <a:r>
            <a:rPr lang="zh-CN" altLang="en-US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；</a:t>
          </a:r>
          <a:endParaRPr lang="en-US" altLang="zh-CN" b="1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  <a:p>
          <a:pPr algn="l"/>
          <a:r>
            <a:rPr lang="zh-CN" altLang="zh-CN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党费交到转出当月</a:t>
          </a:r>
          <a:r>
            <a:rPr lang="zh-CN" altLang="en-US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；</a:t>
          </a:r>
          <a:endParaRPr lang="en-US" altLang="zh-CN" b="1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</dgm:t>
    </dgm:pt>
    <dgm:pt modelId="{38B5DAA5-274E-41EB-AED5-4A81F1F5214A}" type="parTrans" cxnId="{046FEB26-6DBD-4C7D-AC73-6B212969BFB2}">
      <dgm:prSet/>
      <dgm:spPr/>
      <dgm:t>
        <a:bodyPr/>
        <a:lstStyle/>
        <a:p>
          <a:pPr algn="l"/>
          <a:endParaRPr lang="zh-CN" altLang="en-US"/>
        </a:p>
      </dgm:t>
    </dgm:pt>
    <dgm:pt modelId="{5364B985-732F-4D50-BB12-11107E4FC37D}" type="sibTrans" cxnId="{046FEB26-6DBD-4C7D-AC73-6B212969BFB2}">
      <dgm:prSet/>
      <dgm:spPr/>
      <dgm:t>
        <a:bodyPr/>
        <a:lstStyle/>
        <a:p>
          <a:pPr algn="l"/>
          <a:endParaRPr lang="zh-CN" altLang="en-US"/>
        </a:p>
      </dgm:t>
    </dgm:pt>
    <dgm:pt modelId="{15FD79FF-4688-4109-A4A3-B3FAB94C5EE2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zh-CN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登陆信息门户</a:t>
          </a:r>
          <a:r>
            <a:rPr lang="en-US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组织</a:t>
          </a:r>
          <a:r>
            <a:rPr lang="en-US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组织关系转接信息</a:t>
          </a:r>
          <a:r>
            <a:rPr lang="en-US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填写相关信息，组织关系去向具体到党支部</a:t>
          </a:r>
          <a:r>
            <a:rPr lang="zh-CN" altLang="en-US" b="1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。</a:t>
          </a:r>
          <a:endParaRPr lang="en-US" altLang="zh-CN" b="1" dirty="0">
            <a:solidFill>
              <a:srgbClr val="000000"/>
            </a:solidFill>
            <a:effectLst/>
            <a:ea typeface="宋体" panose="02010600030101010101" pitchFamily="2" charset="-122"/>
            <a:cs typeface="宋体" panose="02010600030101010101" pitchFamily="2" charset="-122"/>
          </a:endParaRPr>
        </a:p>
        <a:p>
          <a:pPr algn="l"/>
          <a:r>
            <a:rPr lang="zh-CN" altLang="zh-CN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如因组织系统原因个人无法填写信息，支部书记帮助填写</a:t>
          </a:r>
          <a:r>
            <a:rPr lang="zh-CN" altLang="en-US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。</a:t>
          </a:r>
          <a:endParaRPr lang="zh-CN" altLang="en-US" dirty="0">
            <a:solidFill>
              <a:srgbClr val="C00000"/>
            </a:solidFill>
          </a:endParaRPr>
        </a:p>
      </dgm:t>
    </dgm:pt>
    <dgm:pt modelId="{DE7E352D-0013-4E1D-946E-0114F7F3FC8A}" type="parTrans" cxnId="{10569B72-485A-4EE8-B603-5888828CEF4D}">
      <dgm:prSet/>
      <dgm:spPr/>
      <dgm:t>
        <a:bodyPr/>
        <a:lstStyle/>
        <a:p>
          <a:pPr algn="l"/>
          <a:endParaRPr lang="zh-CN" altLang="en-US"/>
        </a:p>
      </dgm:t>
    </dgm:pt>
    <dgm:pt modelId="{E44F44D3-398E-47E4-A284-AC2DECD5B003}" type="sibTrans" cxnId="{10569B72-485A-4EE8-B603-5888828CEF4D}">
      <dgm:prSet/>
      <dgm:spPr/>
      <dgm:t>
        <a:bodyPr/>
        <a:lstStyle/>
        <a:p>
          <a:pPr algn="l"/>
          <a:endParaRPr lang="zh-CN" altLang="en-US"/>
        </a:p>
      </dgm:t>
    </dgm:pt>
    <dgm:pt modelId="{6913BDA4-0D52-469E-9C00-BD083DEA4506}">
      <dgm:prSet phldrT="[文本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zh-CN" altLang="en-US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学院党委、校组织部审批。（每周审批）</a:t>
          </a:r>
          <a:endParaRPr lang="zh-CN" altLang="en-US" dirty="0"/>
        </a:p>
      </dgm:t>
    </dgm:pt>
    <dgm:pt modelId="{7E6BA794-48B9-4A0B-82EE-20E154199915}" type="parTrans" cxnId="{F3AEE639-3959-42B6-9442-C0E4C8F6A8FC}">
      <dgm:prSet/>
      <dgm:spPr/>
      <dgm:t>
        <a:bodyPr/>
        <a:lstStyle/>
        <a:p>
          <a:pPr algn="l"/>
          <a:endParaRPr lang="zh-CN" altLang="en-US"/>
        </a:p>
      </dgm:t>
    </dgm:pt>
    <dgm:pt modelId="{5563DD39-3843-4115-A439-89B94DCDBAB4}" type="sibTrans" cxnId="{F3AEE639-3959-42B6-9442-C0E4C8F6A8FC}">
      <dgm:prSet/>
      <dgm:spPr/>
      <dgm:t>
        <a:bodyPr/>
        <a:lstStyle/>
        <a:p>
          <a:pPr algn="l"/>
          <a:endParaRPr lang="zh-CN" altLang="en-US"/>
        </a:p>
      </dgm:t>
    </dgm:pt>
    <dgm:pt modelId="{4113E3C0-32BE-4534-91B1-4C231EC287BA}" type="pres">
      <dgm:prSet presAssocID="{78B29301-104D-48DB-9A4F-30A2DC0C338A}" presName="Name0" presStyleCnt="0">
        <dgm:presLayoutVars>
          <dgm:dir/>
          <dgm:resizeHandles val="exact"/>
        </dgm:presLayoutVars>
      </dgm:prSet>
      <dgm:spPr/>
    </dgm:pt>
    <dgm:pt modelId="{DDE6D911-A1B6-43DD-9A2A-26B63CB8D090}" type="pres">
      <dgm:prSet presAssocID="{8E9EB39B-CF1F-476B-9AB3-B185D6BEEBDB}" presName="node" presStyleLbl="node1" presStyleIdx="0" presStyleCnt="3">
        <dgm:presLayoutVars>
          <dgm:bulletEnabled val="1"/>
        </dgm:presLayoutVars>
      </dgm:prSet>
      <dgm:spPr/>
    </dgm:pt>
    <dgm:pt modelId="{55E923BF-E93A-40D5-8EDC-5BF81CA8EE16}" type="pres">
      <dgm:prSet presAssocID="{5364B985-732F-4D50-BB12-11107E4FC37D}" presName="sibTrans" presStyleLbl="sibTrans2D1" presStyleIdx="0" presStyleCnt="2"/>
      <dgm:spPr/>
    </dgm:pt>
    <dgm:pt modelId="{88374997-8C03-4907-8228-B077C399420F}" type="pres">
      <dgm:prSet presAssocID="{5364B985-732F-4D50-BB12-11107E4FC37D}" presName="connectorText" presStyleLbl="sibTrans2D1" presStyleIdx="0" presStyleCnt="2"/>
      <dgm:spPr/>
    </dgm:pt>
    <dgm:pt modelId="{443982B5-4BD2-4016-B142-B61ECAF6FF7C}" type="pres">
      <dgm:prSet presAssocID="{15FD79FF-4688-4109-A4A3-B3FAB94C5EE2}" presName="node" presStyleLbl="node1" presStyleIdx="1" presStyleCnt="3">
        <dgm:presLayoutVars>
          <dgm:bulletEnabled val="1"/>
        </dgm:presLayoutVars>
      </dgm:prSet>
      <dgm:spPr/>
    </dgm:pt>
    <dgm:pt modelId="{8F945986-2D37-45CB-B827-A8179C48499F}" type="pres">
      <dgm:prSet presAssocID="{E44F44D3-398E-47E4-A284-AC2DECD5B003}" presName="sibTrans" presStyleLbl="sibTrans2D1" presStyleIdx="1" presStyleCnt="2"/>
      <dgm:spPr/>
    </dgm:pt>
    <dgm:pt modelId="{74967D7E-4274-456D-AF75-72CD3AB5E5A6}" type="pres">
      <dgm:prSet presAssocID="{E44F44D3-398E-47E4-A284-AC2DECD5B003}" presName="connectorText" presStyleLbl="sibTrans2D1" presStyleIdx="1" presStyleCnt="2"/>
      <dgm:spPr/>
    </dgm:pt>
    <dgm:pt modelId="{65E61E95-2E51-413C-8B7E-EDA6253C4640}" type="pres">
      <dgm:prSet presAssocID="{6913BDA4-0D52-469E-9C00-BD083DEA4506}" presName="node" presStyleLbl="node1" presStyleIdx="2" presStyleCnt="3" custScaleX="53517" custScaleY="65039" custLinFactNeighborX="-5608">
        <dgm:presLayoutVars>
          <dgm:bulletEnabled val="1"/>
        </dgm:presLayoutVars>
      </dgm:prSet>
      <dgm:spPr/>
    </dgm:pt>
  </dgm:ptLst>
  <dgm:cxnLst>
    <dgm:cxn modelId="{7D57FC0F-5F44-4572-9241-302E1214294C}" type="presOf" srcId="{15FD79FF-4688-4109-A4A3-B3FAB94C5EE2}" destId="{443982B5-4BD2-4016-B142-B61ECAF6FF7C}" srcOrd="0" destOrd="0" presId="urn:microsoft.com/office/officeart/2005/8/layout/process1"/>
    <dgm:cxn modelId="{73A90A1E-21D5-4232-BD56-C7E6A719B390}" type="presOf" srcId="{5364B985-732F-4D50-BB12-11107E4FC37D}" destId="{88374997-8C03-4907-8228-B077C399420F}" srcOrd="1" destOrd="0" presId="urn:microsoft.com/office/officeart/2005/8/layout/process1"/>
    <dgm:cxn modelId="{046FEB26-6DBD-4C7D-AC73-6B212969BFB2}" srcId="{78B29301-104D-48DB-9A4F-30A2DC0C338A}" destId="{8E9EB39B-CF1F-476B-9AB3-B185D6BEEBDB}" srcOrd="0" destOrd="0" parTransId="{38B5DAA5-274E-41EB-AED5-4A81F1F5214A}" sibTransId="{5364B985-732F-4D50-BB12-11107E4FC37D}"/>
    <dgm:cxn modelId="{F3AEE639-3959-42B6-9442-C0E4C8F6A8FC}" srcId="{78B29301-104D-48DB-9A4F-30A2DC0C338A}" destId="{6913BDA4-0D52-469E-9C00-BD083DEA4506}" srcOrd="2" destOrd="0" parTransId="{7E6BA794-48B9-4A0B-82EE-20E154199915}" sibTransId="{5563DD39-3843-4115-A439-89B94DCDBAB4}"/>
    <dgm:cxn modelId="{4464465B-A521-4311-99CE-4331FF67E56A}" type="presOf" srcId="{8E9EB39B-CF1F-476B-9AB3-B185D6BEEBDB}" destId="{DDE6D911-A1B6-43DD-9A2A-26B63CB8D090}" srcOrd="0" destOrd="0" presId="urn:microsoft.com/office/officeart/2005/8/layout/process1"/>
    <dgm:cxn modelId="{10569B72-485A-4EE8-B603-5888828CEF4D}" srcId="{78B29301-104D-48DB-9A4F-30A2DC0C338A}" destId="{15FD79FF-4688-4109-A4A3-B3FAB94C5EE2}" srcOrd="1" destOrd="0" parTransId="{DE7E352D-0013-4E1D-946E-0114F7F3FC8A}" sibTransId="{E44F44D3-398E-47E4-A284-AC2DECD5B003}"/>
    <dgm:cxn modelId="{EB88D58B-1B69-4740-A3E8-D10D25AA2202}" type="presOf" srcId="{6913BDA4-0D52-469E-9C00-BD083DEA4506}" destId="{65E61E95-2E51-413C-8B7E-EDA6253C4640}" srcOrd="0" destOrd="0" presId="urn:microsoft.com/office/officeart/2005/8/layout/process1"/>
    <dgm:cxn modelId="{DD91F298-21A4-44D1-A9A2-6FB08FFC02B7}" type="presOf" srcId="{5364B985-732F-4D50-BB12-11107E4FC37D}" destId="{55E923BF-E93A-40D5-8EDC-5BF81CA8EE16}" srcOrd="0" destOrd="0" presId="urn:microsoft.com/office/officeart/2005/8/layout/process1"/>
    <dgm:cxn modelId="{DAADE6A4-73E4-4898-B21C-503CC7611473}" type="presOf" srcId="{E44F44D3-398E-47E4-A284-AC2DECD5B003}" destId="{74967D7E-4274-456D-AF75-72CD3AB5E5A6}" srcOrd="1" destOrd="0" presId="urn:microsoft.com/office/officeart/2005/8/layout/process1"/>
    <dgm:cxn modelId="{58EF6CA9-C5F7-41E1-AAE5-F33E001E8BA6}" type="presOf" srcId="{E44F44D3-398E-47E4-A284-AC2DECD5B003}" destId="{8F945986-2D37-45CB-B827-A8179C48499F}" srcOrd="0" destOrd="0" presId="urn:microsoft.com/office/officeart/2005/8/layout/process1"/>
    <dgm:cxn modelId="{580187D1-0742-46C7-B38E-E1E29B4EA8F4}" type="presOf" srcId="{78B29301-104D-48DB-9A4F-30A2DC0C338A}" destId="{4113E3C0-32BE-4534-91B1-4C231EC287BA}" srcOrd="0" destOrd="0" presId="urn:microsoft.com/office/officeart/2005/8/layout/process1"/>
    <dgm:cxn modelId="{9D1E1F96-DC3C-43A1-AEF0-7EFF9A025030}" type="presParOf" srcId="{4113E3C0-32BE-4534-91B1-4C231EC287BA}" destId="{DDE6D911-A1B6-43DD-9A2A-26B63CB8D090}" srcOrd="0" destOrd="0" presId="urn:microsoft.com/office/officeart/2005/8/layout/process1"/>
    <dgm:cxn modelId="{92D8C669-6B7F-4FF5-98FF-E8A27E089CD5}" type="presParOf" srcId="{4113E3C0-32BE-4534-91B1-4C231EC287BA}" destId="{55E923BF-E93A-40D5-8EDC-5BF81CA8EE16}" srcOrd="1" destOrd="0" presId="urn:microsoft.com/office/officeart/2005/8/layout/process1"/>
    <dgm:cxn modelId="{B5FC4FA8-8B49-490D-9E8B-E96DDB9DAFD1}" type="presParOf" srcId="{55E923BF-E93A-40D5-8EDC-5BF81CA8EE16}" destId="{88374997-8C03-4907-8228-B077C399420F}" srcOrd="0" destOrd="0" presId="urn:microsoft.com/office/officeart/2005/8/layout/process1"/>
    <dgm:cxn modelId="{DA01DB96-F3F0-44E8-801E-33FC5FE6C517}" type="presParOf" srcId="{4113E3C0-32BE-4534-91B1-4C231EC287BA}" destId="{443982B5-4BD2-4016-B142-B61ECAF6FF7C}" srcOrd="2" destOrd="0" presId="urn:microsoft.com/office/officeart/2005/8/layout/process1"/>
    <dgm:cxn modelId="{2A052418-8695-41A7-8F23-A5F7D70B1BF4}" type="presParOf" srcId="{4113E3C0-32BE-4534-91B1-4C231EC287BA}" destId="{8F945986-2D37-45CB-B827-A8179C48499F}" srcOrd="3" destOrd="0" presId="urn:microsoft.com/office/officeart/2005/8/layout/process1"/>
    <dgm:cxn modelId="{C1AD74C4-B6E5-4963-9C6D-D428805249BE}" type="presParOf" srcId="{8F945986-2D37-45CB-B827-A8179C48499F}" destId="{74967D7E-4274-456D-AF75-72CD3AB5E5A6}" srcOrd="0" destOrd="0" presId="urn:microsoft.com/office/officeart/2005/8/layout/process1"/>
    <dgm:cxn modelId="{777F48AF-6264-48CA-A7F0-584B22387FB9}" type="presParOf" srcId="{4113E3C0-32BE-4534-91B1-4C231EC287BA}" destId="{65E61E95-2E51-413C-8B7E-EDA6253C464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E6D911-A1B6-43DD-9A2A-26B63CB8D090}">
      <dsp:nvSpPr>
        <dsp:cNvPr id="0" name=""/>
        <dsp:cNvSpPr/>
      </dsp:nvSpPr>
      <dsp:spPr>
        <a:xfrm>
          <a:off x="385" y="25039"/>
          <a:ext cx="2301549" cy="267555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zh-CN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咨询新单位党组织介绍信抬头和</a:t>
          </a:r>
          <a:r>
            <a:rPr lang="zh-CN" altLang="en-US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接收党支部名称；</a:t>
          </a:r>
          <a:endParaRPr lang="en-US" altLang="zh-CN" sz="1800" b="1" kern="1200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zh-CN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如果单位无党组织可以转到居住地街道，村委会，人才中心等党组织</a:t>
          </a:r>
          <a:r>
            <a:rPr lang="zh-CN" altLang="en-US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；</a:t>
          </a:r>
          <a:endParaRPr lang="en-US" altLang="zh-CN" sz="1800" b="1" kern="1200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zh-CN" sz="1800" b="1" kern="1200" dirty="0">
              <a:solidFill>
                <a:srgbClr val="C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党费交到转出当月</a:t>
          </a:r>
          <a:r>
            <a:rPr lang="zh-CN" altLang="en-US" sz="1800" b="1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rPr>
            <a:t>；</a:t>
          </a:r>
          <a:endParaRPr lang="en-US" altLang="zh-CN" sz="1800" b="1" kern="1200" dirty="0">
            <a:solidFill>
              <a:srgbClr val="000000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宋体" panose="02010600030101010101" pitchFamily="2" charset="-122"/>
          </a:endParaRPr>
        </a:p>
      </dsp:txBody>
      <dsp:txXfrm>
        <a:off x="67795" y="92449"/>
        <a:ext cx="2166729" cy="2540730"/>
      </dsp:txXfrm>
    </dsp:sp>
    <dsp:sp modelId="{55E923BF-E93A-40D5-8EDC-5BF81CA8EE16}">
      <dsp:nvSpPr>
        <dsp:cNvPr id="0" name=""/>
        <dsp:cNvSpPr/>
      </dsp:nvSpPr>
      <dsp:spPr>
        <a:xfrm>
          <a:off x="2532089" y="1077422"/>
          <a:ext cx="487928" cy="5707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/>
        </a:p>
      </dsp:txBody>
      <dsp:txXfrm>
        <a:off x="2532089" y="1191579"/>
        <a:ext cx="341550" cy="342470"/>
      </dsp:txXfrm>
    </dsp:sp>
    <dsp:sp modelId="{443982B5-4BD2-4016-B142-B61ECAF6FF7C}">
      <dsp:nvSpPr>
        <dsp:cNvPr id="0" name=""/>
        <dsp:cNvSpPr/>
      </dsp:nvSpPr>
      <dsp:spPr>
        <a:xfrm>
          <a:off x="3222554" y="25039"/>
          <a:ext cx="2301549" cy="2675550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登陆信息门户</a:t>
          </a:r>
          <a:r>
            <a:rPr lang="en-US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组织</a:t>
          </a:r>
          <a:r>
            <a:rPr lang="en-US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组织关系转接信息</a:t>
          </a:r>
          <a:r>
            <a:rPr lang="en-US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-</a:t>
          </a:r>
          <a:r>
            <a:rPr lang="zh-CN" altLang="zh-CN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填写相关信息，组织关系去向具体到党支部</a:t>
          </a:r>
          <a:r>
            <a:rPr lang="zh-CN" altLang="en-US" sz="1800" b="1" kern="1200" dirty="0">
              <a:solidFill>
                <a:srgbClr val="000000"/>
              </a:solidFill>
              <a:effectLst/>
              <a:ea typeface="宋体" panose="02010600030101010101" pitchFamily="2" charset="-122"/>
              <a:cs typeface="宋体" panose="02010600030101010101" pitchFamily="2" charset="-122"/>
            </a:rPr>
            <a:t>。</a:t>
          </a:r>
          <a:endParaRPr lang="en-US" altLang="zh-CN" sz="1800" b="1" kern="1200" dirty="0">
            <a:solidFill>
              <a:srgbClr val="000000"/>
            </a:solidFill>
            <a:effectLst/>
            <a:ea typeface="宋体" panose="02010600030101010101" pitchFamily="2" charset="-122"/>
            <a:cs typeface="宋体" panose="02010600030101010101" pitchFamily="2" charset="-122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zh-CN" sz="1800" kern="1200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如因组织系统原因个人无法填写信息，支部书记帮助填写</a:t>
          </a:r>
          <a:r>
            <a:rPr lang="zh-CN" altLang="en-US" sz="1800" kern="1200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。</a:t>
          </a:r>
          <a:endParaRPr lang="zh-CN" altLang="en-US" sz="1800" kern="1200" dirty="0">
            <a:solidFill>
              <a:srgbClr val="C00000"/>
            </a:solidFill>
          </a:endParaRPr>
        </a:p>
      </dsp:txBody>
      <dsp:txXfrm>
        <a:off x="3289964" y="92449"/>
        <a:ext cx="2166729" cy="2540730"/>
      </dsp:txXfrm>
    </dsp:sp>
    <dsp:sp modelId="{8F945986-2D37-45CB-B827-A8179C48499F}">
      <dsp:nvSpPr>
        <dsp:cNvPr id="0" name=""/>
        <dsp:cNvSpPr/>
      </dsp:nvSpPr>
      <dsp:spPr>
        <a:xfrm>
          <a:off x="5741350" y="1077422"/>
          <a:ext cx="460565" cy="5707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/>
        </a:p>
      </dsp:txBody>
      <dsp:txXfrm>
        <a:off x="5741350" y="1191579"/>
        <a:ext cx="322396" cy="342470"/>
      </dsp:txXfrm>
    </dsp:sp>
    <dsp:sp modelId="{65E61E95-2E51-413C-8B7E-EDA6253C4640}">
      <dsp:nvSpPr>
        <dsp:cNvPr id="0" name=""/>
        <dsp:cNvSpPr/>
      </dsp:nvSpPr>
      <dsp:spPr>
        <a:xfrm>
          <a:off x="6393094" y="492739"/>
          <a:ext cx="1231719" cy="17401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rPr>
            <a:t>学院党委、校组织部审批。（每周审批）</a:t>
          </a:r>
          <a:endParaRPr lang="zh-CN" altLang="en-US" sz="1800" kern="1200" dirty="0"/>
        </a:p>
      </dsp:txBody>
      <dsp:txXfrm>
        <a:off x="6429170" y="528815"/>
        <a:ext cx="1159567" cy="1667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6284C-0427-49B5-991A-50FBA6E4D246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1DDB7-E680-4DF2-9DC9-E8CFE6BC1C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02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464F7-2CE9-4148-B28E-3C2D3E882D91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81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464F7-2CE9-4148-B28E-3C2D3E882D91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34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464F7-2CE9-4148-B28E-3C2D3E882D91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8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517D70-C5C3-A738-96B5-29FBA1402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E08BE48-C524-4D56-FFAE-9DDEAB17C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032E87-7EC0-F3EF-9716-9F5BE03F7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C9CA1F6-2EF0-2CE6-BEC8-D9D124497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1E05EA-4ADE-4633-448F-03BF6F386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36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3903C4-3DB0-1B65-91FC-02A92D554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5BDB395-64A1-0B8C-CA38-097E031AC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26751B-AFA2-699C-1BA8-664F8CC80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F067A8-8E7A-BCE0-F4C6-C9D3D974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14C6A8-EDA1-4950-DF52-808F66F52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2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E89FEA6-1324-15B0-0C12-76EDE5A3B9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E422596-7EED-96AB-A5C2-6822922D7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5E4D65-AC91-0537-21A3-C19B75020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9C282D-4D9B-30F5-9D35-BF9F78DA0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3F4661-BB24-EA1C-16DB-B19D9AEE8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922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:\桌面\党政机关\素材\党徽\Nipic_20180988_201509091138025270001.png">
            <a:extLst>
              <a:ext uri="{FF2B5EF4-FFF2-40B4-BE49-F238E27FC236}">
                <a16:creationId xmlns:a16="http://schemas.microsoft.com/office/drawing/2014/main" id="{5DA25F07-0131-47AC-83EC-BA9549C671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75" y="244025"/>
            <a:ext cx="962112" cy="78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2A870E8-AE30-476C-8710-931EAD8CAB3F}"/>
              </a:ext>
            </a:extLst>
          </p:cNvPr>
          <p:cNvCxnSpPr>
            <a:cxnSpLocks/>
          </p:cNvCxnSpPr>
          <p:nvPr userDrawn="1"/>
        </p:nvCxnSpPr>
        <p:spPr>
          <a:xfrm flipH="1">
            <a:off x="519112" y="1116421"/>
            <a:ext cx="948387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897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AD401E-3CF7-2C40-14F8-A36F81DE1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7D0EB3-FF31-16D4-2AAE-810C59298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6B2002-5395-57B7-4A81-38DF4D242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592CB0-25BB-43FC-AA1C-66C7605B7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0C5390-01D7-30B4-79DE-FBFAA656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27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DDAD0A-8548-AEAD-7B29-21EDA2D25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82137A-E633-4A9F-00F1-931369154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95AC8B-93E2-33F4-DD4C-24FECB6B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9DCC26-D315-7FA4-DC78-8AF18704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8661AA-31CF-8623-88F8-800440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74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717338-2AC0-2668-D95F-BD33E1FD9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EF1741-C7DA-895E-91FF-66C8C9FC8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24E59C-2087-2C3F-43DA-FCD2C3970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1D678A-40E5-FA29-F134-070AC0DA8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855421B-5710-AF82-D993-58E576B17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67D8700-6B24-1CA3-016D-686E227C8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588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DBF3DA-B936-973D-E1C6-88A4AF127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EF9BCB7-F7C2-F42B-5D19-2E2584246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4CB7F75-122B-87BB-9807-67C9CD590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2F51332-C845-303C-0DC0-5ACCB93BE9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E97A5B8-6B85-319A-48DB-99A150C22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41DC476-84A0-E1A7-7B1F-6BA558401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2CA662A-A748-AFDA-A5FE-727155B9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E5D54E5-6FE2-4EEB-9040-2C46717F2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92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950D9F-4ADA-60EA-CFFA-20C26BB19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436EDE2-28C7-0F15-0E5C-36CC473B6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F88EE70-9AD6-459E-C469-9E65F9913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8275EE6-B0D2-5843-D92D-CDECE26B9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56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F5A938B-1B88-B7B2-51F9-964AF5D9F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A6DB421-AF62-F458-10C1-795C9EE07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127761-3646-E6A4-EFF4-CF7C9E838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3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708CC4-4EC0-900F-EB12-50BB8955D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21B4AA-6E15-0134-4CC3-A6CB50DCC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6B2D63C-9D4F-271D-D234-FB961CA2C0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754FAA-8A89-3562-4EC8-8B0C69B9C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28A12F-1AE7-EBF7-1C64-BFD693B7D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23ADED-05BA-A980-D6F7-7C5044AAE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10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67960E-6149-6B87-0449-B96149AC2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E365075-DFA5-A72A-291E-E998668CF6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86B2A40-E062-9367-92D7-545CB1FF0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B497E8-1194-E9E0-6408-4F222CDE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A93C5E-894A-29E9-889F-06DC7DB2D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C65EDD-7072-ABA1-B6BE-EEAF18530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94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78C8A2C-095D-B420-A236-9D0A32BA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87527F-1370-DC85-B2CD-6877BF824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54341A-C468-B1C0-4680-EA28B03188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34A1E-938C-460F-9F2B-20830CDAB5DE}" type="datetimeFigureOut">
              <a:rPr lang="zh-CN" altLang="en-US" smtClean="0"/>
              <a:t>2026-4-27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17C719-2B8A-1BF4-B14E-CB11C093E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233962-CD90-BD24-4F82-AE437E8CA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A3DB2-85B8-42B7-8B8A-803767CCD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94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36542" y="407413"/>
            <a:ext cx="8807875" cy="584790"/>
          </a:xfrm>
          <a:prstGeom prst="rect">
            <a:avLst/>
          </a:prstGeom>
          <a:noFill/>
        </p:spPr>
        <p:txBody>
          <a:bodyPr wrap="square" lIns="91452" tIns="45727" rIns="91452" bIns="45727" rtlCol="0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党员组织关系转出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F2B2C2B-6268-4402-B02B-37F93F51F185}"/>
              </a:ext>
            </a:extLst>
          </p:cNvPr>
          <p:cNvSpPr txBox="1"/>
          <p:nvPr/>
        </p:nvSpPr>
        <p:spPr>
          <a:xfrm>
            <a:off x="234503" y="1565621"/>
            <a:ext cx="11722993" cy="3915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升学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出国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未就业等不同情况</a:t>
            </a:r>
            <a:endParaRPr lang="en-US" altLang="zh-CN" sz="2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校内升学：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学校内部转移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毕业：</a:t>
            </a:r>
            <a:r>
              <a:rPr lang="zh-CN" altLang="en-US" sz="2000" b="1" kern="1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已落实工作的，转到单位党组织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en-US" sz="2000" b="1" i="0" dirty="0">
                <a:effectLst/>
                <a:highlight>
                  <a:srgbClr val="FFFFFF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工作单位尚未建立党组织的，没有落实工作单位的，可转移到本人居住地的街道、乡镇党组织，或随同档案转移到县以上政府所属公共就业和人才服务机构党组织。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转往外省：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东南大学组织系统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纸质版介绍信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（全国系统可以接收的尽量转出），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个月内寄回回执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本省内转移</a:t>
            </a:r>
            <a:r>
              <a:rPr lang="zh-CN" altLang="en-US" sz="2000" b="1" kern="100" dirty="0">
                <a:solidFill>
                  <a:srgbClr val="7030A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东南大学组织系统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全国党员系统电子介绍信（学院操作），无需纸质</a:t>
            </a:r>
            <a:endParaRPr lang="en-US" altLang="zh-CN" sz="20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出国：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书面申请挂靠学校，最长不超过</a:t>
            </a:r>
            <a:r>
              <a:rPr lang="en-US" altLang="zh-CN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年，每半年进行思想汇报、党费缴纳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选调生等尚未分配：</a:t>
            </a:r>
            <a:r>
              <a:rPr lang="zh-CN" altLang="en-US" sz="2000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书面申请暂时保留学校，半年内确定接收单位后转出到单位</a:t>
            </a:r>
            <a:endParaRPr lang="en-US" altLang="zh-CN" sz="2000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" name="右大括号 1">
            <a:extLst>
              <a:ext uri="{FF2B5EF4-FFF2-40B4-BE49-F238E27FC236}">
                <a16:creationId xmlns:a16="http://schemas.microsoft.com/office/drawing/2014/main" id="{4864DAC5-4EAA-9332-7FF2-5ABBB1F5999B}"/>
              </a:ext>
            </a:extLst>
          </p:cNvPr>
          <p:cNvSpPr/>
          <p:nvPr/>
        </p:nvSpPr>
        <p:spPr>
          <a:xfrm>
            <a:off x="9356860" y="4682779"/>
            <a:ext cx="368300" cy="609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70C321F-0437-CE3E-C796-11C07321D7EA}"/>
              </a:ext>
            </a:extLst>
          </p:cNvPr>
          <p:cNvSpPr txBox="1"/>
          <p:nvPr/>
        </p:nvSpPr>
        <p:spPr>
          <a:xfrm>
            <a:off x="9864860" y="4787524"/>
            <a:ext cx="151720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</a:rPr>
              <a:t>向学院申请</a:t>
            </a:r>
          </a:p>
        </p:txBody>
      </p:sp>
    </p:spTree>
    <p:extLst>
      <p:ext uri="{BB962C8B-B14F-4D97-AF65-F5344CB8AC3E}">
        <p14:creationId xmlns:p14="http://schemas.microsoft.com/office/powerpoint/2010/main" val="138072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36542" y="407413"/>
            <a:ext cx="8807875" cy="584790"/>
          </a:xfrm>
          <a:prstGeom prst="rect">
            <a:avLst/>
          </a:prstGeom>
          <a:noFill/>
        </p:spPr>
        <p:txBody>
          <a:bodyPr wrap="square" lIns="91452" tIns="45727" rIns="91452" bIns="45727" rtlCol="0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党员组织关系转出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C8BF85BB-D726-EF5E-64E6-EB54A0956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766" y="3287112"/>
            <a:ext cx="7961317" cy="357088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D89C443F-B246-61A7-25C5-3E8DB6A1E4A9}"/>
              </a:ext>
            </a:extLst>
          </p:cNvPr>
          <p:cNvSpPr txBox="1"/>
          <p:nvPr/>
        </p:nvSpPr>
        <p:spPr>
          <a:xfrm>
            <a:off x="774428" y="1205230"/>
            <a:ext cx="10082758" cy="2346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毕业转出操作：</a:t>
            </a:r>
            <a:endParaRPr lang="en-US" altLang="zh-CN" sz="2000" b="1" kern="1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1.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咨询新单位党组织关系介绍信抬头与接收去向，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抬头为上级党委，组织关系去向应为转往地具体的接收党支部，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党费交到当月</a:t>
            </a:r>
            <a:endParaRPr lang="en-US" altLang="zh-CN" sz="2000" b="1" kern="1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2.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登录东南大学信息门户</a:t>
            </a: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-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组织部</a:t>
            </a:r>
            <a:r>
              <a:rPr lang="en-US" altLang="zh-CN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-</a:t>
            </a:r>
            <a:r>
              <a:rPr lang="zh-CN" altLang="en-US" sz="20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组织系统，填写信息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，支部书记审核党员档案及党费后点击“提交”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059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36542" y="407413"/>
            <a:ext cx="8807875" cy="584790"/>
          </a:xfrm>
          <a:prstGeom prst="rect">
            <a:avLst/>
          </a:prstGeom>
          <a:noFill/>
        </p:spPr>
        <p:txBody>
          <a:bodyPr wrap="square" lIns="91452" tIns="45727" rIns="91452" bIns="45727" rtlCol="0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党员组织关系转出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A4BDD34A-D478-CC8A-BA94-6E523AF18B4E}"/>
              </a:ext>
            </a:extLst>
          </p:cNvPr>
          <p:cNvGraphicFramePr/>
          <p:nvPr/>
        </p:nvGraphicFramePr>
        <p:xfrm>
          <a:off x="786312" y="2446300"/>
          <a:ext cx="7676828" cy="2725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矩形: 圆角 4">
            <a:extLst>
              <a:ext uri="{FF2B5EF4-FFF2-40B4-BE49-F238E27FC236}">
                <a16:creationId xmlns:a16="http://schemas.microsoft.com/office/drawing/2014/main" id="{78272E82-AE08-5A42-C7A5-5CD8AFDBC278}"/>
              </a:ext>
            </a:extLst>
          </p:cNvPr>
          <p:cNvSpPr/>
          <p:nvPr/>
        </p:nvSpPr>
        <p:spPr>
          <a:xfrm>
            <a:off x="9123139" y="2101591"/>
            <a:ext cx="2166353" cy="13981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kern="10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省外领取纸质版介绍信</a:t>
            </a:r>
            <a:r>
              <a:rPr lang="zh-CN" altLang="en-US" sz="1600" kern="1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altLang="zh-CN" sz="1600" b="1" kern="1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介绍信交给新的党组织，</a:t>
            </a:r>
            <a:r>
              <a:rPr lang="zh-CN" altLang="zh-CN" sz="1600" b="0" kern="100" dirty="0">
                <a:solidFill>
                  <a:srgbClr val="C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回执</a:t>
            </a:r>
            <a:r>
              <a:rPr lang="zh-CN" altLang="en-US" sz="1600" b="0" kern="100" dirty="0">
                <a:solidFill>
                  <a:srgbClr val="C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拍照电子版、纸质版</a:t>
            </a:r>
            <a:r>
              <a:rPr lang="zh-CN" altLang="zh-CN" sz="1600" b="0" kern="100" dirty="0">
                <a:solidFill>
                  <a:srgbClr val="C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寄回</a:t>
            </a:r>
            <a:r>
              <a:rPr lang="zh-CN" altLang="en-US" sz="1600" b="0" kern="100" dirty="0">
                <a:solidFill>
                  <a:srgbClr val="C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给支部书记</a:t>
            </a:r>
            <a:r>
              <a:rPr lang="zh-CN" altLang="en-US" sz="1600" b="1" kern="1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1600" dirty="0"/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87B09188-7CBA-1708-7618-37C199400FA2}"/>
              </a:ext>
            </a:extLst>
          </p:cNvPr>
          <p:cNvSpPr/>
          <p:nvPr/>
        </p:nvSpPr>
        <p:spPr>
          <a:xfrm>
            <a:off x="9174000" y="3983956"/>
            <a:ext cx="2166352" cy="13981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省内无需领取纸质版介绍信</a:t>
            </a:r>
            <a:r>
              <a:rPr lang="zh-CN" altLang="en-US" sz="16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1600" b="1" kern="1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联系新的党组织在“全国党员信息系统”中接收</a:t>
            </a:r>
            <a:r>
              <a:rPr lang="zh-CN" altLang="en-US" sz="1600" b="1" kern="100" dirty="0">
                <a:solidFill>
                  <a:srgbClr val="00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16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箭头: 右 6">
            <a:extLst>
              <a:ext uri="{FF2B5EF4-FFF2-40B4-BE49-F238E27FC236}">
                <a16:creationId xmlns:a16="http://schemas.microsoft.com/office/drawing/2014/main" id="{D89E31C1-1270-A926-A9A8-94EB3DF35E03}"/>
              </a:ext>
            </a:extLst>
          </p:cNvPr>
          <p:cNvSpPr/>
          <p:nvPr/>
        </p:nvSpPr>
        <p:spPr>
          <a:xfrm rot="19705057">
            <a:off x="8698319" y="3302947"/>
            <a:ext cx="240504" cy="203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692965E0-059B-C99B-0577-2E9F2934B9E4}"/>
              </a:ext>
            </a:extLst>
          </p:cNvPr>
          <p:cNvSpPr/>
          <p:nvPr/>
        </p:nvSpPr>
        <p:spPr>
          <a:xfrm rot="1940796">
            <a:off x="8721347" y="4330532"/>
            <a:ext cx="240505" cy="203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89624D2-2C89-739A-06A6-F4692992A89E}"/>
              </a:ext>
            </a:extLst>
          </p:cNvPr>
          <p:cNvSpPr txBox="1"/>
          <p:nvPr/>
        </p:nvSpPr>
        <p:spPr>
          <a:xfrm>
            <a:off x="312287" y="5412270"/>
            <a:ext cx="10169337" cy="128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zh-CN" altLang="en-US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介绍信有效期</a:t>
            </a:r>
            <a:r>
              <a:rPr lang="en-US" altLang="zh-CN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个月，</a:t>
            </a:r>
            <a:r>
              <a:rPr lang="zh-CN" altLang="en-US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手持介绍信至新单位接收，回执拍照电子版先发给支部书记，寄回纸质版</a:t>
            </a:r>
            <a:r>
              <a:rPr lang="zh-CN" altLang="en-US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b="1" kern="1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以免成为“口袋党员”丢失党员身份！</a:t>
            </a:r>
          </a:p>
          <a:p>
            <a:pPr lvl="1" algn="just">
              <a:lnSpc>
                <a:spcPct val="150000"/>
              </a:lnSpc>
            </a:pPr>
            <a:r>
              <a:rPr lang="zh-CN" altLang="en-US" b="1" kern="1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组织关系被新单位接收后，按时参加组织生活，缴纳党费，后续回访</a:t>
            </a:r>
            <a:endParaRPr lang="en-US" altLang="zh-CN" b="1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4AACF78-F00E-696D-E10C-4D307BE145DE}"/>
              </a:ext>
            </a:extLst>
          </p:cNvPr>
          <p:cNvSpPr txBox="1"/>
          <p:nvPr/>
        </p:nvSpPr>
        <p:spPr>
          <a:xfrm>
            <a:off x="786311" y="1227184"/>
            <a:ext cx="10554041" cy="8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注意事项：组织关系转出需要学院党委、校组织部审批，</a:t>
            </a:r>
            <a:r>
              <a:rPr lang="zh-CN" altLang="en-US" sz="1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每周三下班前</a:t>
            </a:r>
            <a:r>
              <a:rPr lang="zh-CN" altLang="en-US" sz="1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提交，一般</a:t>
            </a:r>
            <a:r>
              <a:rPr lang="zh-CN" altLang="en-US" sz="1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当周周五</a:t>
            </a:r>
            <a:r>
              <a:rPr lang="zh-CN" altLang="en-US" sz="1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可完成全部审批流程，</a:t>
            </a:r>
            <a:r>
              <a:rPr lang="zh-CN" altLang="en-US" sz="1800" b="1" kern="1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建议同学们提前办理组织关系</a:t>
            </a:r>
            <a:r>
              <a:rPr lang="zh-CN" altLang="en-US" sz="1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（有的单位需要复印党员材料），以免耽误离校</a:t>
            </a:r>
            <a:endParaRPr lang="en-US" altLang="zh-CN" sz="18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27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0F50601-642C-F2DF-5905-DB24B64B4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409699"/>
            <a:ext cx="10757888" cy="474770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DC8E4763-909A-6716-4A28-FFA1836F45AE}"/>
              </a:ext>
            </a:extLst>
          </p:cNvPr>
          <p:cNvSpPr/>
          <p:nvPr/>
        </p:nvSpPr>
        <p:spPr>
          <a:xfrm>
            <a:off x="1436542" y="407413"/>
            <a:ext cx="8807875" cy="584790"/>
          </a:xfrm>
          <a:prstGeom prst="rect">
            <a:avLst/>
          </a:prstGeom>
          <a:noFill/>
        </p:spPr>
        <p:txBody>
          <a:bodyPr wrap="square" lIns="91452" tIns="45727" rIns="91452" bIns="45727" rtlCol="0"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新单位审核档案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9114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481</Words>
  <Application>Microsoft Office PowerPoint</Application>
  <PresentationFormat>宽屏</PresentationFormat>
  <Paragraphs>29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等线</vt:lpstr>
      <vt:lpstr>等线 Light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张怡茹</dc:creator>
  <cp:lastModifiedBy>怡茹 张</cp:lastModifiedBy>
  <cp:revision>4</cp:revision>
  <dcterms:created xsi:type="dcterms:W3CDTF">2024-05-31T07:20:35Z</dcterms:created>
  <dcterms:modified xsi:type="dcterms:W3CDTF">2026-04-27T07:16:03Z</dcterms:modified>
</cp:coreProperties>
</file>